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F81A4-A5C7-423E-87AF-22AC5A533F8D}" type="datetimeFigureOut">
              <a:rPr lang="pt-PT" smtClean="0"/>
              <a:pPr/>
              <a:t>08-06-2010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83826-2ECE-44AF-BDDC-3DF804011C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83826-2ECE-44AF-BDDC-3DF804011CEF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1F71-8336-4055-92F9-1D157F8F16C5}" type="datetimeFigureOut">
              <a:rPr lang="pt-PT" smtClean="0"/>
              <a:pPr/>
              <a:t>08-06-2010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95AE5-5A68-4B5B-B4C9-1FF5CEB582BB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Paisagem Protegida da Albufeira do </a:t>
            </a:r>
            <a:r>
              <a:rPr lang="pt-PT" dirty="0" err="1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Azibo</a:t>
            </a:r>
            <a:r>
              <a:rPr lang="pt-PT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pt-PT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Vale da Porca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Riquíssimo património edificado e artístico religioso.</a:t>
            </a:r>
          </a:p>
          <a:p>
            <a:r>
              <a:rPr lang="pt-PT" dirty="0">
                <a:solidFill>
                  <a:srgbClr val="FFFF00"/>
                </a:solidFill>
              </a:rPr>
              <a:t>R</a:t>
            </a:r>
            <a:r>
              <a:rPr lang="pt-PT" dirty="0" smtClean="0">
                <a:solidFill>
                  <a:srgbClr val="FFFF00"/>
                </a:solidFill>
              </a:rPr>
              <a:t>uínas da aldeia de </a:t>
            </a:r>
            <a:r>
              <a:rPr lang="pt-PT" dirty="0" err="1" smtClean="0">
                <a:solidFill>
                  <a:srgbClr val="FFFF00"/>
                </a:solidFill>
              </a:rPr>
              <a:t>Banrezes</a:t>
            </a:r>
            <a:r>
              <a:rPr lang="pt-PT" dirty="0" smtClean="0">
                <a:solidFill>
                  <a:srgbClr val="FFFF00"/>
                </a:solidFill>
              </a:rPr>
              <a:t>, podendo ainda ver-se os restos dos moinhos, das casas, da igreja, das noras, de fontes e uma ponte de arco de volta inteira.</a:t>
            </a:r>
            <a:endParaRPr lang="pt-PT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714884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714884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4025" y="0"/>
            <a:ext cx="36099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Vale Prados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PT" dirty="0"/>
              <a:t>P</a:t>
            </a:r>
            <a:r>
              <a:rPr lang="pt-PT" dirty="0" smtClean="0"/>
              <a:t>atrimónio edificado </a:t>
            </a:r>
          </a:p>
          <a:p>
            <a:r>
              <a:rPr lang="pt-PT" dirty="0"/>
              <a:t>S</a:t>
            </a:r>
            <a:r>
              <a:rPr lang="pt-PT" dirty="0" smtClean="0"/>
              <a:t>alienta-se o seu Pelourinho, </a:t>
            </a:r>
            <a:r>
              <a:rPr lang="pt-PT" dirty="0" smtClean="0">
                <a:solidFill>
                  <a:srgbClr val="FFFF00"/>
                </a:solidFill>
              </a:rPr>
              <a:t>Monumento Nacional, reconstruído no século XVIII, situado na praça defronte à Igreja matriz setecentista.</a:t>
            </a:r>
          </a:p>
          <a:p>
            <a:r>
              <a:rPr lang="pt-PT" dirty="0">
                <a:solidFill>
                  <a:srgbClr val="FFFF00"/>
                </a:solidFill>
              </a:rPr>
              <a:t>V</a:t>
            </a:r>
            <a:r>
              <a:rPr lang="pt-PT" dirty="0" smtClean="0">
                <a:solidFill>
                  <a:srgbClr val="FFFF00"/>
                </a:solidFill>
              </a:rPr>
              <a:t>ila e sede de Concelho, suprimido em 1836, data em que passou a fazer parte da Comarca e Concelho dos Cortiços. Pela extinção deste em 31 de Dezembro de 1853, passou a pertencer ao Concelho e Comarca de Macedo de Cavaleiros.</a:t>
            </a:r>
            <a:endParaRPr lang="pt-PT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0"/>
            <a:ext cx="35147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Fauna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albufeira do </a:t>
            </a:r>
            <a:r>
              <a:rPr lang="pt-PT" dirty="0" err="1"/>
              <a:t>azibo</a:t>
            </a:r>
            <a:r>
              <a:rPr lang="pt-PT" dirty="0"/>
              <a:t> possui uma elevada diversidade e raridade de espécies de aves, mamíferos, répteis, anfíbios e peixes.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Raposa</a:t>
            </a:r>
            <a:r>
              <a:rPr lang="pt-PT" dirty="0" smtClean="0">
                <a:solidFill>
                  <a:srgbClr val="FFFF00"/>
                </a:solidFill>
              </a:rPr>
              <a:t>;</a:t>
            </a:r>
            <a:endParaRPr lang="pt-PT" dirty="0" smtClean="0">
              <a:solidFill>
                <a:srgbClr val="FFFF00"/>
              </a:solidFill>
            </a:endParaRPr>
          </a:p>
          <a:p>
            <a:pPr lvl="1"/>
            <a:r>
              <a:rPr lang="pt-PT" dirty="0" err="1" smtClean="0">
                <a:solidFill>
                  <a:srgbClr val="FFFF00"/>
                </a:solidFill>
              </a:rPr>
              <a:t>Águia-cobreira</a:t>
            </a:r>
            <a:r>
              <a:rPr lang="pt-PT" dirty="0" smtClean="0">
                <a:solidFill>
                  <a:srgbClr val="FFFF00"/>
                </a:solidFill>
              </a:rPr>
              <a:t>;</a:t>
            </a:r>
            <a:endParaRPr lang="pt-PT" dirty="0">
              <a:solidFill>
                <a:srgbClr val="FFFF00"/>
              </a:solidFill>
            </a:endParaRP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Lontra;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Esquilo;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Entre outros.</a:t>
            </a:r>
            <a:endParaRPr lang="pt-PT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143248"/>
            <a:ext cx="24765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143248"/>
            <a:ext cx="2857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5000636"/>
            <a:ext cx="24765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m 4" descr="http://www.azibo.org/images/carvalh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8925" y="0"/>
            <a:ext cx="37750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Flora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As espécies mais representativas desta </a:t>
            </a:r>
            <a:r>
              <a:rPr lang="pt-PT" dirty="0" smtClean="0"/>
              <a:t>paisagem são:</a:t>
            </a:r>
          </a:p>
          <a:p>
            <a:pPr lvl="1"/>
            <a:r>
              <a:rPr lang="pt-PT" dirty="0">
                <a:solidFill>
                  <a:srgbClr val="FFFF00"/>
                </a:solidFill>
              </a:rPr>
              <a:t>Sobreiro (Quercus </a:t>
            </a:r>
            <a:r>
              <a:rPr lang="pt-PT" dirty="0" err="1">
                <a:solidFill>
                  <a:srgbClr val="FFFF00"/>
                </a:solidFill>
              </a:rPr>
              <a:t>suber</a:t>
            </a:r>
            <a:r>
              <a:rPr lang="pt-PT" dirty="0">
                <a:solidFill>
                  <a:srgbClr val="FFFF00"/>
                </a:solidFill>
              </a:rPr>
              <a:t>), </a:t>
            </a:r>
            <a:endParaRPr lang="pt-PT" sz="2400" dirty="0">
              <a:solidFill>
                <a:srgbClr val="FFFF00"/>
              </a:solidFill>
            </a:endParaRPr>
          </a:p>
          <a:p>
            <a:pPr lvl="1"/>
            <a:r>
              <a:rPr lang="pt-PT" dirty="0">
                <a:solidFill>
                  <a:srgbClr val="FFFF00"/>
                </a:solidFill>
              </a:rPr>
              <a:t>a Azinheira (Quercus </a:t>
            </a:r>
            <a:r>
              <a:rPr lang="pt-PT" dirty="0" err="1">
                <a:solidFill>
                  <a:srgbClr val="FFFF00"/>
                </a:solidFill>
              </a:rPr>
              <a:t>rotundifolia</a:t>
            </a:r>
            <a:r>
              <a:rPr lang="pt-PT" dirty="0">
                <a:solidFill>
                  <a:srgbClr val="FFFF00"/>
                </a:solidFill>
              </a:rPr>
              <a:t>), </a:t>
            </a:r>
            <a:endParaRPr lang="pt-PT" sz="2400" dirty="0">
              <a:solidFill>
                <a:srgbClr val="FFFF00"/>
              </a:solidFill>
            </a:endParaRPr>
          </a:p>
          <a:p>
            <a:pPr lvl="1"/>
            <a:r>
              <a:rPr lang="pt-PT" dirty="0">
                <a:solidFill>
                  <a:srgbClr val="FFFF00"/>
                </a:solidFill>
              </a:rPr>
              <a:t>o </a:t>
            </a:r>
            <a:r>
              <a:rPr lang="pt-PT" dirty="0" err="1">
                <a:solidFill>
                  <a:srgbClr val="FFFF00"/>
                </a:solidFill>
              </a:rPr>
              <a:t>Carvalho-cerquinho</a:t>
            </a:r>
            <a:r>
              <a:rPr lang="pt-PT" dirty="0">
                <a:solidFill>
                  <a:srgbClr val="FFFF00"/>
                </a:solidFill>
              </a:rPr>
              <a:t> (Quercus </a:t>
            </a:r>
            <a:r>
              <a:rPr lang="pt-PT" dirty="0" err="1">
                <a:solidFill>
                  <a:srgbClr val="FFFF00"/>
                </a:solidFill>
              </a:rPr>
              <a:t>faginea</a:t>
            </a:r>
            <a:r>
              <a:rPr lang="pt-PT" dirty="0">
                <a:solidFill>
                  <a:srgbClr val="FFFF00"/>
                </a:solidFill>
              </a:rPr>
              <a:t>), </a:t>
            </a:r>
            <a:endParaRPr lang="pt-PT" sz="2400" dirty="0">
              <a:solidFill>
                <a:srgbClr val="FFFF00"/>
              </a:solidFill>
            </a:endParaRPr>
          </a:p>
          <a:p>
            <a:pPr lvl="1"/>
            <a:r>
              <a:rPr lang="pt-PT" dirty="0" err="1">
                <a:solidFill>
                  <a:srgbClr val="FFFF00"/>
                </a:solidFill>
              </a:rPr>
              <a:t>Carvalho-negral</a:t>
            </a:r>
            <a:r>
              <a:rPr lang="pt-PT" dirty="0">
                <a:solidFill>
                  <a:srgbClr val="FFFF00"/>
                </a:solidFill>
              </a:rPr>
              <a:t> (Quercus </a:t>
            </a:r>
            <a:r>
              <a:rPr lang="pt-PT" dirty="0" err="1">
                <a:solidFill>
                  <a:srgbClr val="FFFF00"/>
                </a:solidFill>
              </a:rPr>
              <a:t>pyrenaica</a:t>
            </a:r>
            <a:r>
              <a:rPr lang="pt-PT" dirty="0">
                <a:solidFill>
                  <a:srgbClr val="FFFF00"/>
                </a:solidFill>
              </a:rPr>
              <a:t>), </a:t>
            </a:r>
            <a:endParaRPr lang="pt-PT" sz="2400" dirty="0">
              <a:solidFill>
                <a:srgbClr val="FFFF00"/>
              </a:solidFill>
            </a:endParaRPr>
          </a:p>
          <a:p>
            <a:pPr lvl="1"/>
            <a:r>
              <a:rPr lang="pt-PT" dirty="0">
                <a:solidFill>
                  <a:srgbClr val="FFFF00"/>
                </a:solidFill>
              </a:rPr>
              <a:t>o Pinheiro-bravo (</a:t>
            </a:r>
            <a:r>
              <a:rPr lang="pt-PT" dirty="0" err="1">
                <a:solidFill>
                  <a:srgbClr val="FFFF00"/>
                </a:solidFill>
              </a:rPr>
              <a:t>Pinus</a:t>
            </a:r>
            <a:r>
              <a:rPr lang="pt-PT" dirty="0">
                <a:solidFill>
                  <a:srgbClr val="FFFF00"/>
                </a:solidFill>
              </a:rPr>
              <a:t> </a:t>
            </a:r>
            <a:r>
              <a:rPr lang="pt-PT" dirty="0" err="1">
                <a:solidFill>
                  <a:srgbClr val="FFFF00"/>
                </a:solidFill>
              </a:rPr>
              <a:t>pinaster</a:t>
            </a:r>
            <a:r>
              <a:rPr lang="pt-PT" dirty="0">
                <a:solidFill>
                  <a:srgbClr val="FFFF00"/>
                </a:solidFill>
              </a:rPr>
              <a:t>) </a:t>
            </a:r>
            <a:endParaRPr lang="pt-PT" sz="2400" dirty="0">
              <a:solidFill>
                <a:srgbClr val="FFFF00"/>
              </a:solidFill>
            </a:endParaRPr>
          </a:p>
          <a:p>
            <a:pPr lvl="1"/>
            <a:r>
              <a:rPr lang="pt-PT" dirty="0">
                <a:solidFill>
                  <a:srgbClr val="FFFF00"/>
                </a:solidFill>
              </a:rPr>
              <a:t>o Castanheiro (</a:t>
            </a:r>
            <a:r>
              <a:rPr lang="pt-PT" dirty="0" err="1">
                <a:solidFill>
                  <a:srgbClr val="FFFF00"/>
                </a:solidFill>
              </a:rPr>
              <a:t>Castanea</a:t>
            </a:r>
            <a:r>
              <a:rPr lang="pt-PT" dirty="0">
                <a:solidFill>
                  <a:srgbClr val="FFFF00"/>
                </a:solidFill>
              </a:rPr>
              <a:t> </a:t>
            </a:r>
            <a:r>
              <a:rPr lang="pt-PT" dirty="0" err="1">
                <a:solidFill>
                  <a:srgbClr val="FFFF00"/>
                </a:solidFill>
              </a:rPr>
              <a:t>Sativa</a:t>
            </a:r>
            <a:r>
              <a:rPr lang="pt-PT" dirty="0">
                <a:solidFill>
                  <a:srgbClr val="FFFF00"/>
                </a:solidFill>
              </a:rPr>
              <a:t>). </a:t>
            </a:r>
            <a:endParaRPr lang="pt-PT" sz="2400" dirty="0">
              <a:solidFill>
                <a:srgbClr val="FFFF00"/>
              </a:solidFill>
            </a:endParaRPr>
          </a:p>
          <a:p>
            <a:pPr lvl="1"/>
            <a:endParaRPr lang="pt-P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End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Trabalho realizado por:</a:t>
            </a:r>
          </a:p>
          <a:p>
            <a:pPr lvl="1"/>
            <a:r>
              <a:rPr lang="pt-PT" dirty="0" smtClean="0"/>
              <a:t>Alexandre Silva</a:t>
            </a:r>
          </a:p>
          <a:p>
            <a:pPr lvl="1"/>
            <a:r>
              <a:rPr lang="pt-PT" dirty="0" smtClean="0"/>
              <a:t>Ana costa</a:t>
            </a:r>
          </a:p>
          <a:p>
            <a:pPr lvl="1"/>
            <a:r>
              <a:rPr lang="pt-PT" dirty="0" smtClean="0"/>
              <a:t>Ana Ferreira</a:t>
            </a:r>
          </a:p>
          <a:p>
            <a:pPr lvl="1"/>
            <a:r>
              <a:rPr lang="pt-PT" dirty="0" smtClean="0"/>
              <a:t>Ana Peão</a:t>
            </a:r>
          </a:p>
          <a:p>
            <a:pPr lvl="1"/>
            <a:r>
              <a:rPr lang="pt-PT" dirty="0" smtClean="0"/>
              <a:t>Nelson Serra</a:t>
            </a: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Criação PPAA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Decreto Regulamentar n.º 13/99, de 3 de Agosto;</a:t>
            </a:r>
          </a:p>
          <a:p>
            <a:endParaRPr lang="pt-PT" dirty="0" smtClean="0"/>
          </a:p>
          <a:p>
            <a:r>
              <a:rPr lang="pt-PT" dirty="0" smtClean="0">
                <a:solidFill>
                  <a:srgbClr val="FFFF00"/>
                </a:solidFill>
              </a:rPr>
              <a:t>Área de 3327,146 </a:t>
            </a:r>
            <a:r>
              <a:rPr lang="pt-PT" dirty="0" err="1" smtClean="0">
                <a:solidFill>
                  <a:srgbClr val="FFFF00"/>
                </a:solidFill>
              </a:rPr>
              <a:t>ha</a:t>
            </a:r>
            <a:r>
              <a:rPr lang="pt-PT" dirty="0" smtClean="0">
                <a:solidFill>
                  <a:srgbClr val="FFFF00"/>
                </a:solidFill>
              </a:rPr>
              <a:t>;</a:t>
            </a:r>
          </a:p>
          <a:p>
            <a:endParaRPr lang="pt-PT" dirty="0">
              <a:solidFill>
                <a:srgbClr val="FFFF00"/>
              </a:solidFill>
            </a:endParaRP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Albufeira do </a:t>
            </a:r>
            <a:r>
              <a:rPr lang="pt-PT" dirty="0" err="1" smtClean="0"/>
              <a:t>Azibo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pt-PT" dirty="0" smtClean="0"/>
              <a:t>Localizada no Concelho de Macedo de Cavaleiros;</a:t>
            </a:r>
          </a:p>
          <a:p>
            <a:r>
              <a:rPr lang="pt-PT" dirty="0">
                <a:solidFill>
                  <a:srgbClr val="FFFF00"/>
                </a:solidFill>
              </a:rPr>
              <a:t>A</a:t>
            </a:r>
            <a:r>
              <a:rPr lang="pt-PT" dirty="0" smtClean="0">
                <a:solidFill>
                  <a:srgbClr val="FFFF00"/>
                </a:solidFill>
              </a:rPr>
              <a:t>brangendo as freguesias: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Vale da Porca; 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Santa </a:t>
            </a:r>
            <a:r>
              <a:rPr lang="pt-PT" dirty="0" err="1" smtClean="0">
                <a:solidFill>
                  <a:srgbClr val="FFFF00"/>
                </a:solidFill>
              </a:rPr>
              <a:t>Combinha</a:t>
            </a:r>
            <a:r>
              <a:rPr lang="pt-PT" dirty="0" smtClean="0">
                <a:solidFill>
                  <a:srgbClr val="FFFF00"/>
                </a:solidFill>
              </a:rPr>
              <a:t>;</a:t>
            </a:r>
          </a:p>
          <a:p>
            <a:pPr lvl="1"/>
            <a:r>
              <a:rPr lang="pt-PT" dirty="0" err="1" smtClean="0">
                <a:solidFill>
                  <a:srgbClr val="FFFF00"/>
                </a:solidFill>
              </a:rPr>
              <a:t>Podence</a:t>
            </a:r>
            <a:r>
              <a:rPr lang="pt-PT" dirty="0" smtClean="0">
                <a:solidFill>
                  <a:srgbClr val="FFFF00"/>
                </a:solidFill>
              </a:rPr>
              <a:t> ;</a:t>
            </a:r>
          </a:p>
          <a:p>
            <a:pPr lvl="1"/>
            <a:r>
              <a:rPr lang="pt-PT" dirty="0" err="1" smtClean="0">
                <a:solidFill>
                  <a:srgbClr val="FFFF00"/>
                </a:solidFill>
              </a:rPr>
              <a:t>Salselas</a:t>
            </a:r>
            <a:r>
              <a:rPr lang="pt-PT" dirty="0" smtClean="0">
                <a:solidFill>
                  <a:srgbClr val="FFFF00"/>
                </a:solidFill>
              </a:rPr>
              <a:t> ;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Vale de Prados.</a:t>
            </a:r>
            <a:endParaRPr lang="pt-PT" dirty="0">
              <a:solidFill>
                <a:srgbClr val="FFFF00"/>
              </a:solidFill>
            </a:endParaRPr>
          </a:p>
        </p:txBody>
      </p:sp>
      <p:pic>
        <p:nvPicPr>
          <p:cNvPr id="1026" name="Imagem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571876"/>
            <a:ext cx="3248025" cy="247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Objectivos da PPAA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C</a:t>
            </a:r>
            <a:r>
              <a:rPr lang="pt-PT" dirty="0" smtClean="0"/>
              <a:t>onservação da natureza e a valorização do seu património natural, como pressuposto de um desenvolvimento sustentável.</a:t>
            </a:r>
          </a:p>
          <a:p>
            <a:r>
              <a:rPr lang="pt-PT" dirty="0">
                <a:solidFill>
                  <a:srgbClr val="FFFF00"/>
                </a:solidFill>
              </a:rPr>
              <a:t>P</a:t>
            </a:r>
            <a:r>
              <a:rPr lang="pt-PT" dirty="0" smtClean="0">
                <a:solidFill>
                  <a:srgbClr val="FFFF00"/>
                </a:solidFill>
              </a:rPr>
              <a:t>romoção do repouso e do recreio ao ar livre em equilíbrio com os valores naturais salvaguardado.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7825" y="0"/>
            <a:ext cx="36861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Bacia hidrográfica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A Albufeira do </a:t>
            </a:r>
            <a:r>
              <a:rPr lang="pt-PT" dirty="0" err="1" smtClean="0"/>
              <a:t>Azibo</a:t>
            </a:r>
            <a:r>
              <a:rPr lang="pt-PT" dirty="0" smtClean="0"/>
              <a:t> é formada por 3 linhas de água:</a:t>
            </a:r>
          </a:p>
          <a:p>
            <a:endParaRPr lang="pt-PT" dirty="0" smtClean="0"/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Rio </a:t>
            </a:r>
            <a:r>
              <a:rPr lang="pt-PT" dirty="0" err="1" smtClean="0">
                <a:solidFill>
                  <a:srgbClr val="FFFF00"/>
                </a:solidFill>
              </a:rPr>
              <a:t>Azibo</a:t>
            </a:r>
            <a:r>
              <a:rPr lang="pt-PT" dirty="0" smtClean="0">
                <a:solidFill>
                  <a:srgbClr val="FFFF00"/>
                </a:solidFill>
              </a:rPr>
              <a:t> (13Km), 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Ribeiras do </a:t>
            </a:r>
            <a:r>
              <a:rPr lang="pt-PT" dirty="0" err="1" smtClean="0">
                <a:solidFill>
                  <a:srgbClr val="FFFF00"/>
                </a:solidFill>
              </a:rPr>
              <a:t>Azibeiro</a:t>
            </a:r>
            <a:r>
              <a:rPr lang="pt-PT" dirty="0" smtClean="0">
                <a:solidFill>
                  <a:srgbClr val="FFFF00"/>
                </a:solidFill>
              </a:rPr>
              <a:t> (7,3Km)</a:t>
            </a:r>
          </a:p>
          <a:p>
            <a:pPr lvl="1"/>
            <a:r>
              <a:rPr lang="pt-PT" dirty="0" smtClean="0">
                <a:solidFill>
                  <a:srgbClr val="FFFF00"/>
                </a:solidFill>
              </a:rPr>
              <a:t> Reguengo (7,8Km) - e faz parte da bacia hidrográfica do Rio Sabor, e este por sua vez, da do Rio Douro. 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Geologia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PPAA é uma zona de grande complexidade geológica. 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Está ligada à do Maciço de Morais</a:t>
            </a:r>
          </a:p>
          <a:p>
            <a:r>
              <a:rPr lang="pt-PT" dirty="0">
                <a:solidFill>
                  <a:srgbClr val="FFFF00"/>
                </a:solidFill>
              </a:rPr>
              <a:t>C</a:t>
            </a:r>
            <a:r>
              <a:rPr lang="pt-PT" dirty="0" smtClean="0">
                <a:solidFill>
                  <a:srgbClr val="FFFF00"/>
                </a:solidFill>
              </a:rPr>
              <a:t>onstitui um conjunto de Unidades Alóctones, que compreende uma gama completa de rochas </a:t>
            </a:r>
            <a:r>
              <a:rPr lang="pt-PT" dirty="0" err="1" smtClean="0">
                <a:solidFill>
                  <a:srgbClr val="FFFF00"/>
                </a:solidFill>
              </a:rPr>
              <a:t>ultramáfico-máficas</a:t>
            </a:r>
            <a:r>
              <a:rPr lang="pt-PT" dirty="0" smtClean="0">
                <a:solidFill>
                  <a:srgbClr val="FFFF00"/>
                </a:solidFill>
              </a:rPr>
              <a:t> e cuja presença é determinante na presença de algumas espécies </a:t>
            </a:r>
            <a:r>
              <a:rPr lang="pt-PT" dirty="0" err="1" smtClean="0">
                <a:solidFill>
                  <a:srgbClr val="FFFF00"/>
                </a:solidFill>
              </a:rPr>
              <a:t>florísticas</a:t>
            </a:r>
            <a:r>
              <a:rPr lang="pt-PT" dirty="0" smtClean="0">
                <a:solidFill>
                  <a:srgbClr val="FFFF00"/>
                </a:solidFill>
              </a:rPr>
              <a:t>.</a:t>
            </a:r>
            <a:endParaRPr lang="pt-PT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800600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2325" y="0"/>
            <a:ext cx="19716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err="1" smtClean="0"/>
              <a:t>Podence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T</a:t>
            </a:r>
            <a:r>
              <a:rPr lang="pt-PT" dirty="0" smtClean="0"/>
              <a:t>radição etnográfica ligada à figura do </a:t>
            </a:r>
            <a:r>
              <a:rPr lang="pt-PT" dirty="0" err="1" smtClean="0"/>
              <a:t>Careto</a:t>
            </a:r>
            <a:r>
              <a:rPr lang="pt-PT" dirty="0" smtClean="0"/>
              <a:t>;</a:t>
            </a:r>
          </a:p>
          <a:p>
            <a:r>
              <a:rPr lang="pt-PT" dirty="0" smtClean="0"/>
              <a:t>Surgem nos dias de Carnaval, percorrem a aldeia numa correria desenfreada, criando um </a:t>
            </a:r>
            <a:r>
              <a:rPr lang="pt-PT" dirty="0" smtClean="0">
                <a:solidFill>
                  <a:srgbClr val="FFFF00"/>
                </a:solidFill>
              </a:rPr>
              <a:t>ambiente de alvoroço, mistério e sedução.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Casa do </a:t>
            </a:r>
            <a:r>
              <a:rPr lang="pt-PT" dirty="0" err="1" smtClean="0">
                <a:solidFill>
                  <a:srgbClr val="FFFF00"/>
                </a:solidFill>
              </a:rPr>
              <a:t>Careto</a:t>
            </a:r>
            <a:r>
              <a:rPr lang="pt-PT" dirty="0" smtClean="0">
                <a:solidFill>
                  <a:srgbClr val="FFFF00"/>
                </a:solidFill>
              </a:rPr>
              <a:t> aberta ao público em 2004, algumas publicações, os fatos, os chocalhos, as máscaras e toda a indumentária destas figuras enigmáticas</a:t>
            </a:r>
            <a:endParaRPr lang="pt-PT" dirty="0">
              <a:solidFill>
                <a:srgbClr val="FFFF00"/>
              </a:solidFill>
            </a:endParaRPr>
          </a:p>
          <a:p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8882" y="5286388"/>
            <a:ext cx="2605118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0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err="1"/>
              <a:t>S</a:t>
            </a:r>
            <a:r>
              <a:rPr lang="pt-PT" dirty="0" err="1" smtClean="0"/>
              <a:t>alselas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Ficou conhecida pelo fabrico da telha e de carros de bois. 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Um dos </a:t>
            </a:r>
            <a:r>
              <a:rPr lang="pt-PT" dirty="0">
                <a:solidFill>
                  <a:srgbClr val="FFFF00"/>
                </a:solidFill>
              </a:rPr>
              <a:t>Percursos Pedestres do </a:t>
            </a:r>
            <a:r>
              <a:rPr lang="pt-PT" dirty="0" err="1">
                <a:solidFill>
                  <a:srgbClr val="FFFF00"/>
                </a:solidFill>
              </a:rPr>
              <a:t>Azibo</a:t>
            </a:r>
            <a:r>
              <a:rPr lang="pt-PT" dirty="0" smtClean="0">
                <a:solidFill>
                  <a:srgbClr val="FFFF00"/>
                </a:solidFill>
              </a:rPr>
              <a:t> passa por aqui e denomina-se “dos Fornos Antigos” pelos vários fornos de cerâmica, um deles de tipologia e época romana.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O </a:t>
            </a:r>
            <a:r>
              <a:rPr lang="pt-PT" dirty="0">
                <a:solidFill>
                  <a:srgbClr val="FFFF00"/>
                </a:solidFill>
              </a:rPr>
              <a:t>Museu Rural</a:t>
            </a:r>
            <a:r>
              <a:rPr lang="pt-PT" dirty="0" smtClean="0">
                <a:solidFill>
                  <a:srgbClr val="FFFF00"/>
                </a:solidFill>
              </a:rPr>
              <a:t> e a </a:t>
            </a:r>
            <a:r>
              <a:rPr lang="pt-PT" dirty="0">
                <a:solidFill>
                  <a:srgbClr val="FFFF00"/>
                </a:solidFill>
              </a:rPr>
              <a:t>Sala Museu de Arqueologia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95925"/>
            <a:ext cx="20478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5581650"/>
            <a:ext cx="17716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81575"/>
            <a:ext cx="28194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857496"/>
            <a:ext cx="28194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0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/>
              <a:t>Santa </a:t>
            </a:r>
            <a:r>
              <a:rPr lang="pt-PT" dirty="0" err="1"/>
              <a:t>C</a:t>
            </a:r>
            <a:r>
              <a:rPr lang="pt-PT" dirty="0" err="1" smtClean="0"/>
              <a:t>ombinha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D</a:t>
            </a:r>
            <a:r>
              <a:rPr lang="pt-PT" dirty="0" smtClean="0"/>
              <a:t>esanexada definitivamente do </a:t>
            </a:r>
            <a:r>
              <a:rPr lang="pt-PT" dirty="0" smtClean="0">
                <a:solidFill>
                  <a:srgbClr val="FFFF00"/>
                </a:solidFill>
              </a:rPr>
              <a:t>Concelho de </a:t>
            </a:r>
            <a:r>
              <a:rPr lang="pt-PT" dirty="0" smtClean="0"/>
              <a:t>Bragança em 31 de Dezembro de 1855, passando a pertencer em 1895 ao Concelho de Macedo de Cavaleiros.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Praia </a:t>
            </a:r>
            <a:r>
              <a:rPr lang="pt-PT" dirty="0">
                <a:solidFill>
                  <a:srgbClr val="FFFF00"/>
                </a:solidFill>
              </a:rPr>
              <a:t>Fluvial da Fraga da Pegada</a:t>
            </a:r>
            <a:r>
              <a:rPr lang="pt-PT" dirty="0" smtClean="0">
                <a:solidFill>
                  <a:srgbClr val="FFFF00"/>
                </a:solidFill>
              </a:rPr>
              <a:t>, 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Parque de Merendas, 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Centro de Desporto Aventura do </a:t>
            </a:r>
            <a:r>
              <a:rPr lang="pt-PT" dirty="0" err="1" smtClean="0">
                <a:solidFill>
                  <a:srgbClr val="FFFF00"/>
                </a:solidFill>
              </a:rPr>
              <a:t>Azibo</a:t>
            </a:r>
            <a:r>
              <a:rPr lang="pt-PT" dirty="0" smtClean="0">
                <a:solidFill>
                  <a:srgbClr val="FFFF00"/>
                </a:solidFill>
              </a:rPr>
              <a:t>, </a:t>
            </a:r>
          </a:p>
          <a:p>
            <a:r>
              <a:rPr lang="pt-PT" dirty="0" smtClean="0">
                <a:solidFill>
                  <a:srgbClr val="FFFF00"/>
                </a:solidFill>
              </a:rPr>
              <a:t>um Pavilhão Multiusos provido de um espaço </a:t>
            </a:r>
            <a:r>
              <a:rPr lang="pt-PT" dirty="0" smtClean="0"/>
              <a:t>Internet e um </a:t>
            </a:r>
            <a:r>
              <a:rPr lang="pt-PT" dirty="0" smtClean="0">
                <a:solidFill>
                  <a:srgbClr val="FFFF00"/>
                </a:solidFill>
              </a:rPr>
              <a:t>café - restaurante.</a:t>
            </a:r>
            <a:endParaRPr lang="pt-PT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568</Words>
  <Application>Microsoft Office PowerPoint</Application>
  <PresentationFormat>Apresentação no Ecrã (4:3)</PresentationFormat>
  <Paragraphs>70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5" baseType="lpstr">
      <vt:lpstr>Tema do Office</vt:lpstr>
      <vt:lpstr>Paisagem Protegida da Albufeira do Azibo </vt:lpstr>
      <vt:lpstr>Criação PPAA</vt:lpstr>
      <vt:lpstr>Albufeira do Azibo</vt:lpstr>
      <vt:lpstr>Objectivos da PPAA</vt:lpstr>
      <vt:lpstr>Bacia hidrográfica</vt:lpstr>
      <vt:lpstr>Geologia</vt:lpstr>
      <vt:lpstr>Podence</vt:lpstr>
      <vt:lpstr>Salselas</vt:lpstr>
      <vt:lpstr>Santa Combinha</vt:lpstr>
      <vt:lpstr>Vale da Porca</vt:lpstr>
      <vt:lpstr>Vale Prados</vt:lpstr>
      <vt:lpstr>Fauna</vt:lpstr>
      <vt:lpstr>Flora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Paisagem Protegida da Albufeira do Azibo</dc:title>
  <dc:creator>user</dc:creator>
  <cp:lastModifiedBy>user</cp:lastModifiedBy>
  <cp:revision>9</cp:revision>
  <dcterms:created xsi:type="dcterms:W3CDTF">2010-06-08T13:00:35Z</dcterms:created>
  <dcterms:modified xsi:type="dcterms:W3CDTF">2010-06-08T14:24:02Z</dcterms:modified>
</cp:coreProperties>
</file>